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B9496A6-81DF-4204-90DB-20CE129F0FE2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7D2927E-89FD-496B-A34A-33232F77DDE2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F5EDC2-E9E8-4761-95A2-B51F717379D0}" type="slidenum">
              <a:t>‹Nr.›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A8C2C3E-2596-40F0-9F7A-C75956428599}" type="slidenum">
              <a:t>‹Nr.›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7722958-8D5B-49F2-9E66-AB9F29101FAD}" type="slidenum">
              <a:t>‹Nr.›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C9675A-88B9-40F6-B613-AC77DFE3BFDA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E8BD13E-BEA4-40C3-B1D3-D15EC60B88AD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114F699-58A9-4E53-A042-ADBED77FCF63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B553F59-6A97-4432-91C4-8D19E086AAF1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C3E1D5B-86A0-4602-8EDB-DEE0076763AF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7CCBA6-FFDF-4126-9D25-C374FDE6AB9A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35A2C04-9D43-4EA0-AE78-C8CDF9A54C82}" type="slidenum">
              <a:t>‹Nr.›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de-DE" sz="1200" b="0" strike="noStrike" spc="-1">
                <a:solidFill>
                  <a:srgbClr val="8B8B8B"/>
                </a:solidFill>
                <a:latin typeface="Calibri"/>
              </a:rPr>
              <a:t>&lt;Datum/Uhrzeit&gt;</a:t>
            </a:r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de-DE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15E91FF-E1E7-4A71-91E5-3889EDBCB3B3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Zweite Gliederungsebene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Dritte Gliederungsebene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Vierte Gliederungsebene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Fünfte Gliederungsebene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Sechste Gliederungsebene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49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50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51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52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53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54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142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143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144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145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146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147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feld 10"/>
          <p:cNvSpPr/>
          <p:nvPr/>
        </p:nvSpPr>
        <p:spPr>
          <a:xfrm>
            <a:off x="378000" y="933120"/>
            <a:ext cx="3360960" cy="513648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5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156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157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158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159" name="Grafik 16"/>
          <p:cNvPicPr/>
          <p:nvPr/>
        </p:nvPicPr>
        <p:blipFill>
          <a:blip r:embed="rId6"/>
          <a:stretch/>
        </p:blipFill>
        <p:spPr>
          <a:xfrm rot="337800">
            <a:off x="523080" y="1917000"/>
            <a:ext cx="2935800" cy="3446640"/>
          </a:xfrm>
          <a:prstGeom prst="rect">
            <a:avLst/>
          </a:prstGeom>
          <a:ln w="0">
            <a:noFill/>
          </a:ln>
        </p:spPr>
      </p:pic>
      <p:pic>
        <p:nvPicPr>
          <p:cNvPr id="160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161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>
        <p14:prism/>
      </p:transition>
    </mc:Choice>
    <mc:Fallback xmlns:p15="http://schemas.microsoft.com/office/powerpoint/2012/main" xmlns="">
      <p:transition spd="slow" advTm="1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feld 6"/>
          <p:cNvSpPr/>
          <p:nvPr/>
        </p:nvSpPr>
        <p:spPr>
          <a:xfrm>
            <a:off x="348120" y="1119240"/>
            <a:ext cx="3087360" cy="440100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feld 1"/>
          <p:cNvSpPr/>
          <p:nvPr/>
        </p:nvSpPr>
        <p:spPr>
          <a:xfrm>
            <a:off x="3435840" y="1119240"/>
            <a:ext cx="7314840" cy="435564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ORASI-IDA Transport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Taste 1: 92 Tage Aktivitätsdaten + technische 	         Daten + Ereignisse / Störungen +   	         Sonderdaten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Taste 2: Auslesen der Fahrerkarte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Taste 1+2: Funktionsweise des 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		   ORASI-UnfallBlitzes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4" name="Grafik 2"/>
          <p:cNvPicPr/>
          <p:nvPr/>
        </p:nvPicPr>
        <p:blipFill>
          <a:blip r:embed="rId2"/>
          <a:stretch/>
        </p:blipFill>
        <p:spPr>
          <a:xfrm>
            <a:off x="495360" y="1380240"/>
            <a:ext cx="3048840" cy="357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:p15="http://schemas.microsoft.com/office/powerpoint/2012/main"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2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173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174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175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176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177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178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Textfeld 9"/>
          <p:cNvSpPr/>
          <p:nvPr/>
        </p:nvSpPr>
        <p:spPr>
          <a:xfrm>
            <a:off x="369720" y="992880"/>
            <a:ext cx="3430440" cy="536040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6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187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188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189" name="Grafik 15"/>
          <p:cNvPicPr/>
          <p:nvPr/>
        </p:nvPicPr>
        <p:blipFill>
          <a:blip r:embed="rId5"/>
          <a:stretch/>
        </p:blipFill>
        <p:spPr>
          <a:xfrm>
            <a:off x="502560" y="2099880"/>
            <a:ext cx="3011400" cy="3398040"/>
          </a:xfrm>
          <a:prstGeom prst="rect">
            <a:avLst/>
          </a:prstGeom>
          <a:ln w="0">
            <a:noFill/>
          </a:ln>
        </p:spPr>
      </p:pic>
      <p:pic>
        <p:nvPicPr>
          <p:cNvPr id="190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191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>
        <p14:prism/>
      </p:transition>
    </mc:Choice>
    <mc:Fallback xmlns:p15="http://schemas.microsoft.com/office/powerpoint/2012/main" xmlns="">
      <p:transition spd="slow" advTm="1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feld 6"/>
          <p:cNvSpPr/>
          <p:nvPr/>
        </p:nvSpPr>
        <p:spPr>
          <a:xfrm>
            <a:off x="348120" y="1119240"/>
            <a:ext cx="3087360" cy="440100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feld 1"/>
          <p:cNvSpPr/>
          <p:nvPr/>
        </p:nvSpPr>
        <p:spPr>
          <a:xfrm>
            <a:off x="3435840" y="1119240"/>
            <a:ext cx="7314840" cy="435564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ORASI-IDA Police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Taste 1: 29 Tage Aktivitätsdaten + technische 	         Daten + Ereignisse / Störungen +   	         Sonderdaten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Taste 2: Funktionsweise des ORASI-	 	         UnfallBlitzes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Taste 1+2: Funktionsweise des 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		   ORASI-ExpertBlitzes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Grafik 3"/>
          <p:cNvPicPr/>
          <p:nvPr/>
        </p:nvPicPr>
        <p:blipFill>
          <a:blip r:embed="rId2"/>
          <a:stretch/>
        </p:blipFill>
        <p:spPr>
          <a:xfrm>
            <a:off x="415080" y="1615680"/>
            <a:ext cx="3020400" cy="340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:p15="http://schemas.microsoft.com/office/powerpoint/2012/main"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3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204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205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206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207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208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209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feld 8"/>
          <p:cNvSpPr/>
          <p:nvPr/>
        </p:nvSpPr>
        <p:spPr>
          <a:xfrm>
            <a:off x="616680" y="1398960"/>
            <a:ext cx="3123000" cy="514008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7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218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219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220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221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222" name="Grafik 17"/>
          <p:cNvPicPr/>
          <p:nvPr/>
        </p:nvPicPr>
        <p:blipFill>
          <a:blip r:embed="rId7"/>
          <a:stretch/>
        </p:blipFill>
        <p:spPr>
          <a:xfrm rot="1183200">
            <a:off x="966240" y="2080080"/>
            <a:ext cx="2356920" cy="3909600"/>
          </a:xfrm>
          <a:prstGeom prst="rect">
            <a:avLst/>
          </a:prstGeom>
          <a:ln w="0">
            <a:noFill/>
          </a:ln>
        </p:spPr>
      </p:pic>
      <p:pic>
        <p:nvPicPr>
          <p:cNvPr id="223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>
        <p14:prism/>
      </p:transition>
    </mc:Choice>
    <mc:Fallback xmlns:p15="http://schemas.microsoft.com/office/powerpoint/2012/main" xmlns="">
      <p:transition spd="slow" advTm="1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feld 8"/>
          <p:cNvSpPr/>
          <p:nvPr/>
        </p:nvSpPr>
        <p:spPr>
          <a:xfrm>
            <a:off x="669240" y="1053000"/>
            <a:ext cx="3335040" cy="48315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5" name="Grafik 17"/>
          <p:cNvPicPr/>
          <p:nvPr/>
        </p:nvPicPr>
        <p:blipFill>
          <a:blip r:embed="rId2"/>
          <a:stretch/>
        </p:blipFill>
        <p:spPr>
          <a:xfrm rot="1183200">
            <a:off x="1037520" y="1664640"/>
            <a:ext cx="2372400" cy="3935160"/>
          </a:xfrm>
          <a:prstGeom prst="rect">
            <a:avLst/>
          </a:prstGeom>
          <a:ln w="0">
            <a:noFill/>
          </a:ln>
        </p:spPr>
      </p:pic>
      <p:sp>
        <p:nvSpPr>
          <p:cNvPr id="226" name="Textfeld 18"/>
          <p:cNvSpPr/>
          <p:nvPr/>
        </p:nvSpPr>
        <p:spPr>
          <a:xfrm>
            <a:off x="4004640" y="1053000"/>
            <a:ext cx="7383240" cy="478224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ORASI-dlcAdapter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Sichere, schnelle Datenübertragung von Fahrerkarten und Fahrtenschreiberdaten auf Ihren PC.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Verwendbar mit: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ORASI-Key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ORASI-Blitz Serie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ORASI-IDAs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:p15="http://schemas.microsoft.com/office/powerpoint/2012/main"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4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235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236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237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238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239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240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Textfeld 6"/>
          <p:cNvSpPr/>
          <p:nvPr/>
        </p:nvSpPr>
        <p:spPr>
          <a:xfrm>
            <a:off x="96480" y="599040"/>
            <a:ext cx="2867040" cy="42879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2" name="Grafik 11"/>
          <p:cNvPicPr/>
          <p:nvPr/>
        </p:nvPicPr>
        <p:blipFill>
          <a:blip r:embed="rId2"/>
          <a:stretch/>
        </p:blipFill>
        <p:spPr>
          <a:xfrm>
            <a:off x="300960" y="1347120"/>
            <a:ext cx="2489760" cy="2325960"/>
          </a:xfrm>
          <a:prstGeom prst="rect">
            <a:avLst/>
          </a:prstGeom>
          <a:ln w="0">
            <a:noFill/>
          </a:ln>
        </p:spPr>
      </p:pic>
      <p:pic>
        <p:nvPicPr>
          <p:cNvPr id="63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64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65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66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67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68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>
        <p14:prism/>
      </p:transition>
    </mc:Choice>
    <mc:Fallback xmlns:p15="http://schemas.microsoft.com/office/powerpoint/2012/main" xmlns="">
      <p:transition spd="slow" advTm="1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Textfeld 7"/>
          <p:cNvSpPr/>
          <p:nvPr/>
        </p:nvSpPr>
        <p:spPr>
          <a:xfrm>
            <a:off x="610560" y="1054800"/>
            <a:ext cx="3873240" cy="52189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8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249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250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251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252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253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254" name="Grafik 19"/>
          <p:cNvPicPr/>
          <p:nvPr/>
        </p:nvPicPr>
        <p:blipFill>
          <a:blip r:embed="rId8"/>
          <a:stretch/>
        </p:blipFill>
        <p:spPr>
          <a:xfrm>
            <a:off x="108000" y="1570320"/>
            <a:ext cx="3950640" cy="4457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>
        <p14:prism/>
      </p:transition>
    </mc:Choice>
    <mc:Fallback xmlns:p15="http://schemas.microsoft.com/office/powerpoint/2012/main" xmlns="">
      <p:transition spd="slow" advTm="1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feld 1"/>
          <p:cNvSpPr/>
          <p:nvPr/>
        </p:nvSpPr>
        <p:spPr>
          <a:xfrm>
            <a:off x="610560" y="1054800"/>
            <a:ext cx="3873240" cy="48315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6" name="Grafik 2"/>
          <p:cNvPicPr/>
          <p:nvPr/>
        </p:nvPicPr>
        <p:blipFill>
          <a:blip r:embed="rId2"/>
          <a:stretch/>
        </p:blipFill>
        <p:spPr>
          <a:xfrm>
            <a:off x="-171720" y="633600"/>
            <a:ext cx="4655520" cy="5252760"/>
          </a:xfrm>
          <a:prstGeom prst="rect">
            <a:avLst/>
          </a:prstGeom>
          <a:ln w="0">
            <a:noFill/>
          </a:ln>
        </p:spPr>
      </p:pic>
      <p:sp>
        <p:nvSpPr>
          <p:cNvPr id="257" name="Textfeld 3"/>
          <p:cNvSpPr/>
          <p:nvPr/>
        </p:nvSpPr>
        <p:spPr>
          <a:xfrm>
            <a:off x="4484160" y="1054800"/>
            <a:ext cx="7042320" cy="4830638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 dirty="0" smtClean="0">
                <a:solidFill>
                  <a:srgbClr val="000000"/>
                </a:solidFill>
                <a:latin typeface="Calibri"/>
              </a:rPr>
              <a:t>ORASI-</a:t>
            </a:r>
            <a:r>
              <a:rPr lang="de-DE" sz="2800" b="1" strike="noStrike" spc="-1" dirty="0" err="1" smtClean="0">
                <a:solidFill>
                  <a:srgbClr val="000000"/>
                </a:solidFill>
                <a:latin typeface="Calibri"/>
              </a:rPr>
              <a:t>CardStation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schneller, robuster Kartenleser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8-15 Sek. Downloadgeschwindigkeit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Eingebautes LED-Blinklicht zur Anzeige des aktuellen Arbeitsschrittes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mit </a:t>
            </a:r>
            <a:r>
              <a:rPr lang="de-DE" sz="2800" b="1" strike="noStrike" spc="-1" dirty="0" smtClean="0">
                <a:solidFill>
                  <a:srgbClr val="000000"/>
                </a:solidFill>
                <a:latin typeface="Calibri"/>
              </a:rPr>
              <a:t>ORASI-</a:t>
            </a:r>
            <a:r>
              <a:rPr lang="de-DE" sz="2800" b="1" strike="noStrike" spc="-1" dirty="0" err="1" smtClean="0">
                <a:solidFill>
                  <a:srgbClr val="000000"/>
                </a:solidFill>
                <a:latin typeface="Calibri"/>
              </a:rPr>
              <a:t>TachoView</a:t>
            </a:r>
            <a:r>
              <a:rPr lang="de-DE" sz="2800" b="1" strike="noStrike" spc="-1" dirty="0" smtClean="0">
                <a:solidFill>
                  <a:srgbClr val="000000"/>
                </a:solidFill>
                <a:latin typeface="Calibri"/>
              </a:rPr>
              <a:t> mini </a:t>
            </a:r>
            <a:r>
              <a:rPr lang="de-DE" sz="2800" b="1" strike="noStrike" spc="-1" dirty="0" err="1" smtClean="0">
                <a:solidFill>
                  <a:srgbClr val="000000"/>
                </a:solidFill>
                <a:latin typeface="Calibri"/>
              </a:rPr>
              <a:t>undORASI-TimeStation</a:t>
            </a:r>
            <a:r>
              <a:rPr lang="de-DE" sz="28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zur gerichtsfesten elektronischen Arbeitszeiterfassung nutzbar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:p15="http://schemas.microsoft.com/office/powerpoint/2012/main"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feld 3"/>
          <p:cNvSpPr/>
          <p:nvPr/>
        </p:nvSpPr>
        <p:spPr>
          <a:xfrm>
            <a:off x="508320" y="1542240"/>
            <a:ext cx="10707120" cy="478224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ORASI-TachoView Social Police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Grafik 2"/>
          <p:cNvPicPr/>
          <p:nvPr/>
        </p:nvPicPr>
        <p:blipFill>
          <a:blip r:embed="rId2"/>
          <a:stretch/>
        </p:blipFill>
        <p:spPr>
          <a:xfrm>
            <a:off x="2404080" y="2067120"/>
            <a:ext cx="6915600" cy="3781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extfeld 3"/>
          <p:cNvSpPr/>
          <p:nvPr/>
        </p:nvSpPr>
        <p:spPr>
          <a:xfrm>
            <a:off x="508320" y="1542240"/>
            <a:ext cx="3827160" cy="435564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1" name="Grafik 2"/>
          <p:cNvPicPr/>
          <p:nvPr/>
        </p:nvPicPr>
        <p:blipFill>
          <a:blip r:embed="rId2"/>
          <a:stretch/>
        </p:blipFill>
        <p:spPr>
          <a:xfrm>
            <a:off x="508320" y="3074400"/>
            <a:ext cx="3231720" cy="1767240"/>
          </a:xfrm>
          <a:prstGeom prst="rect">
            <a:avLst/>
          </a:prstGeom>
          <a:ln w="0">
            <a:noFill/>
          </a:ln>
        </p:spPr>
      </p:pic>
      <p:sp>
        <p:nvSpPr>
          <p:cNvPr id="262" name="Textfeld 4"/>
          <p:cNvSpPr/>
          <p:nvPr/>
        </p:nvSpPr>
        <p:spPr>
          <a:xfrm>
            <a:off x="4336200" y="1519200"/>
            <a:ext cx="7432920" cy="435564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feld 1"/>
          <p:cNvSpPr/>
          <p:nvPr/>
        </p:nvSpPr>
        <p:spPr>
          <a:xfrm>
            <a:off x="3740400" y="1542240"/>
            <a:ext cx="8028360" cy="563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ORASI-TachoView Social Police – Funktionsumfang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einfaches, bequemes Anzeigen und Auswerten der Container-Daten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Direktdownload von Fahrtenschreiber und Fahrerkarte möglich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Datenaufbereitung und Darstellung in Zeit-strahlen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Filterung nach Arbeitszeit-, Lenkzeit-, Tages- und Grobverstößen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:p15="http://schemas.microsoft.com/office/powerpoint/2012/main"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feld 6"/>
          <p:cNvSpPr/>
          <p:nvPr/>
        </p:nvSpPr>
        <p:spPr>
          <a:xfrm>
            <a:off x="348120" y="1119240"/>
            <a:ext cx="3087360" cy="440100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0" name="Grafik 11"/>
          <p:cNvPicPr/>
          <p:nvPr/>
        </p:nvPicPr>
        <p:blipFill>
          <a:blip r:embed="rId2"/>
          <a:stretch/>
        </p:blipFill>
        <p:spPr>
          <a:xfrm>
            <a:off x="615600" y="2100240"/>
            <a:ext cx="2489760" cy="2325960"/>
          </a:xfrm>
          <a:prstGeom prst="rect">
            <a:avLst/>
          </a:prstGeom>
          <a:ln w="0">
            <a:noFill/>
          </a:ln>
        </p:spPr>
      </p:pic>
      <p:sp>
        <p:nvSpPr>
          <p:cNvPr id="71" name="Textfeld 1"/>
          <p:cNvSpPr/>
          <p:nvPr/>
        </p:nvSpPr>
        <p:spPr>
          <a:xfrm>
            <a:off x="3435840" y="1119240"/>
            <a:ext cx="7314840" cy="435564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ORASI-KontrollBlitz für Behörden und Kontrollorgane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29 Tage Aktivitätsdaten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technische 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Ereignisse / Störungen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Sonderdaten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Geschwindigkeitsdaten 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:p15="http://schemas.microsoft.com/office/powerpoint/2012/main"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9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80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81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82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83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84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85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4"/>
          <p:cNvSpPr/>
          <p:nvPr/>
        </p:nvSpPr>
        <p:spPr>
          <a:xfrm>
            <a:off x="337680" y="1781640"/>
            <a:ext cx="2879640" cy="40039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94" name="Grafik 12"/>
          <p:cNvPicPr/>
          <p:nvPr/>
        </p:nvPicPr>
        <p:blipFill>
          <a:blip r:embed="rId3"/>
          <a:stretch/>
        </p:blipFill>
        <p:spPr>
          <a:xfrm>
            <a:off x="409320" y="2095920"/>
            <a:ext cx="2790000" cy="2720880"/>
          </a:xfrm>
          <a:prstGeom prst="rect">
            <a:avLst/>
          </a:prstGeom>
          <a:ln w="0">
            <a:noFill/>
          </a:ln>
        </p:spPr>
      </p:pic>
      <p:pic>
        <p:nvPicPr>
          <p:cNvPr id="95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96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97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98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99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">
        <p14:prism/>
      </p:transition>
    </mc:Choice>
    <mc:Fallback xmlns:p15="http://schemas.microsoft.com/office/powerpoint/2012/main" xmlns="">
      <p:transition spd="slow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feld 6"/>
          <p:cNvSpPr/>
          <p:nvPr/>
        </p:nvSpPr>
        <p:spPr>
          <a:xfrm>
            <a:off x="348120" y="1119240"/>
            <a:ext cx="3087360" cy="440100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feld 1"/>
          <p:cNvSpPr/>
          <p:nvPr/>
        </p:nvSpPr>
        <p:spPr>
          <a:xfrm>
            <a:off x="3435840" y="1119240"/>
            <a:ext cx="7314840" cy="435564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ORASI-UnfallBlitz für Behörden und Kontrollorgane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2 Tage Aktivitätsdaten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technische 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Ereignisse / Störungen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Sonderdaten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Geschwindigkeitsdaten </a:t>
            </a: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" name="Grafik 2"/>
          <p:cNvPicPr/>
          <p:nvPr/>
        </p:nvPicPr>
        <p:blipFill>
          <a:blip r:embed="rId2"/>
          <a:stretch/>
        </p:blipFill>
        <p:spPr>
          <a:xfrm>
            <a:off x="400320" y="1865160"/>
            <a:ext cx="2982960" cy="290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:p15="http://schemas.microsoft.com/office/powerpoint/2012/main"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feld 5"/>
          <p:cNvSpPr/>
          <p:nvPr/>
        </p:nvSpPr>
        <p:spPr>
          <a:xfrm>
            <a:off x="4980600" y="583200"/>
            <a:ext cx="169452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111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112" name="Grafik 13"/>
          <p:cNvPicPr/>
          <p:nvPr/>
        </p:nvPicPr>
        <p:blipFill>
          <a:blip r:embed="rId4"/>
          <a:stretch/>
        </p:blipFill>
        <p:spPr>
          <a:xfrm>
            <a:off x="4992840" y="1054800"/>
            <a:ext cx="1670040" cy="1468800"/>
          </a:xfrm>
          <a:prstGeom prst="rect">
            <a:avLst/>
          </a:prstGeom>
          <a:ln w="0">
            <a:noFill/>
          </a:ln>
        </p:spPr>
      </p:pic>
      <p:pic>
        <p:nvPicPr>
          <p:cNvPr id="113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114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115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116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feld 4"/>
          <p:cNvSpPr/>
          <p:nvPr/>
        </p:nvSpPr>
        <p:spPr>
          <a:xfrm>
            <a:off x="2604600" y="599040"/>
            <a:ext cx="174960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feld 5"/>
          <p:cNvSpPr/>
          <p:nvPr/>
        </p:nvSpPr>
        <p:spPr>
          <a:xfrm>
            <a:off x="618120" y="874800"/>
            <a:ext cx="2842560" cy="506880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feld 6"/>
          <p:cNvSpPr/>
          <p:nvPr/>
        </p:nvSpPr>
        <p:spPr>
          <a:xfrm>
            <a:off x="96480" y="599040"/>
            <a:ext cx="1824480" cy="238032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Textfeld 7"/>
          <p:cNvSpPr/>
          <p:nvPr/>
        </p:nvSpPr>
        <p:spPr>
          <a:xfrm>
            <a:off x="6199920" y="3673440"/>
            <a:ext cx="182448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feld 8"/>
          <p:cNvSpPr/>
          <p:nvPr/>
        </p:nvSpPr>
        <p:spPr>
          <a:xfrm>
            <a:off x="3993480" y="36734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feld 9"/>
          <p:cNvSpPr/>
          <p:nvPr/>
        </p:nvSpPr>
        <p:spPr>
          <a:xfrm>
            <a:off x="9878400" y="58320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feld 10"/>
          <p:cNvSpPr/>
          <p:nvPr/>
        </p:nvSpPr>
        <p:spPr>
          <a:xfrm>
            <a:off x="7445160" y="599040"/>
            <a:ext cx="1749600" cy="239616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Grafik 11"/>
          <p:cNvPicPr/>
          <p:nvPr/>
        </p:nvPicPr>
        <p:blipFill>
          <a:blip r:embed="rId2"/>
          <a:stretch/>
        </p:blipFill>
        <p:spPr>
          <a:xfrm>
            <a:off x="308160" y="1132200"/>
            <a:ext cx="1389600" cy="1298160"/>
          </a:xfrm>
          <a:prstGeom prst="rect">
            <a:avLst/>
          </a:prstGeom>
          <a:ln w="0">
            <a:noFill/>
          </a:ln>
        </p:spPr>
      </p:pic>
      <p:pic>
        <p:nvPicPr>
          <p:cNvPr id="125" name="Grafik 12"/>
          <p:cNvPicPr/>
          <p:nvPr/>
        </p:nvPicPr>
        <p:blipFill>
          <a:blip r:embed="rId3"/>
          <a:stretch/>
        </p:blipFill>
        <p:spPr>
          <a:xfrm>
            <a:off x="2741760" y="1077840"/>
            <a:ext cx="1474920" cy="1438560"/>
          </a:xfrm>
          <a:prstGeom prst="rect">
            <a:avLst/>
          </a:prstGeom>
          <a:ln w="0">
            <a:noFill/>
          </a:ln>
        </p:spPr>
      </p:pic>
      <p:pic>
        <p:nvPicPr>
          <p:cNvPr id="126" name="Grafik 13"/>
          <p:cNvPicPr/>
          <p:nvPr/>
        </p:nvPicPr>
        <p:blipFill>
          <a:blip r:embed="rId4"/>
          <a:stretch/>
        </p:blipFill>
        <p:spPr>
          <a:xfrm>
            <a:off x="764640" y="2504160"/>
            <a:ext cx="2658240" cy="2337840"/>
          </a:xfrm>
          <a:prstGeom prst="rect">
            <a:avLst/>
          </a:prstGeom>
          <a:ln w="0">
            <a:noFill/>
          </a:ln>
        </p:spPr>
      </p:pic>
      <p:pic>
        <p:nvPicPr>
          <p:cNvPr id="127" name="Grafik 15"/>
          <p:cNvPicPr/>
          <p:nvPr/>
        </p:nvPicPr>
        <p:blipFill>
          <a:blip r:embed="rId5"/>
          <a:stretch/>
        </p:blipFill>
        <p:spPr>
          <a:xfrm rot="497400">
            <a:off x="10014840" y="948240"/>
            <a:ext cx="1476720" cy="1666080"/>
          </a:xfrm>
          <a:prstGeom prst="rect">
            <a:avLst/>
          </a:prstGeom>
          <a:ln w="0">
            <a:noFill/>
          </a:ln>
        </p:spPr>
      </p:pic>
      <p:pic>
        <p:nvPicPr>
          <p:cNvPr id="128" name="Grafik 16"/>
          <p:cNvPicPr/>
          <p:nvPr/>
        </p:nvPicPr>
        <p:blipFill>
          <a:blip r:embed="rId6"/>
          <a:stretch/>
        </p:blipFill>
        <p:spPr>
          <a:xfrm rot="337800">
            <a:off x="7531920" y="870120"/>
            <a:ext cx="1578600" cy="1853280"/>
          </a:xfrm>
          <a:prstGeom prst="rect">
            <a:avLst/>
          </a:prstGeom>
          <a:ln w="0">
            <a:noFill/>
          </a:ln>
        </p:spPr>
      </p:pic>
      <p:pic>
        <p:nvPicPr>
          <p:cNvPr id="129" name="Grafik 17"/>
          <p:cNvPicPr/>
          <p:nvPr/>
        </p:nvPicPr>
        <p:blipFill>
          <a:blip r:embed="rId7"/>
          <a:stretch/>
        </p:blipFill>
        <p:spPr>
          <a:xfrm rot="1183200">
            <a:off x="4276440" y="3934440"/>
            <a:ext cx="1129320" cy="1873440"/>
          </a:xfrm>
          <a:prstGeom prst="rect">
            <a:avLst/>
          </a:prstGeom>
          <a:ln w="0">
            <a:noFill/>
          </a:ln>
        </p:spPr>
      </p:pic>
      <p:pic>
        <p:nvPicPr>
          <p:cNvPr id="130" name="Grafik 19"/>
          <p:cNvPicPr/>
          <p:nvPr/>
        </p:nvPicPr>
        <p:blipFill>
          <a:blip r:embed="rId8"/>
          <a:stretch/>
        </p:blipFill>
        <p:spPr>
          <a:xfrm>
            <a:off x="5515920" y="3268440"/>
            <a:ext cx="2619000" cy="2954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00"/>
    </mc:Choice>
    <mc:Fallback xmlns:p15="http://schemas.microsoft.com/office/powerpoint/2012/main" xmlns="">
      <p:transition spd="slow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feld 6"/>
          <p:cNvSpPr/>
          <p:nvPr/>
        </p:nvSpPr>
        <p:spPr>
          <a:xfrm>
            <a:off x="348120" y="1119240"/>
            <a:ext cx="3087360" cy="4401000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feld 1"/>
          <p:cNvSpPr/>
          <p:nvPr/>
        </p:nvSpPr>
        <p:spPr>
          <a:xfrm>
            <a:off x="3435840" y="1119240"/>
            <a:ext cx="7314840" cy="4399751"/>
          </a:xfrm>
          <a:prstGeom prst="rect">
            <a:avLst/>
          </a:prstGeom>
          <a:solidFill>
            <a:srgbClr val="D9D9D9">
              <a:alpha val="50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ORASI-</a:t>
            </a:r>
            <a:r>
              <a:rPr lang="de-DE" sz="2800" b="1" strike="noStrike" spc="-1" dirty="0" err="1">
                <a:solidFill>
                  <a:srgbClr val="000000"/>
                </a:solidFill>
                <a:latin typeface="Calibri"/>
              </a:rPr>
              <a:t>ExpertBlitz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 für Kfz-Sachverständige / 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Gutachter und Kontrollorgane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pc="-1" dirty="0" smtClean="0">
                <a:solidFill>
                  <a:srgbClr val="000000"/>
                </a:solidFill>
                <a:latin typeface="Calibri"/>
              </a:rPr>
              <a:t>alle</a:t>
            </a:r>
            <a:r>
              <a:rPr lang="de-DE" sz="28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Aktivitätsdaten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technische Daten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Ereignisse / Störungen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Sonderdaten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DE" sz="2800" b="1" strike="noStrike" spc="-1" dirty="0">
                <a:solidFill>
                  <a:srgbClr val="000000"/>
                </a:solidFill>
                <a:latin typeface="Calibri"/>
              </a:rPr>
              <a:t>Geschwindigkeitsdaten </a:t>
            </a: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Grafik 2"/>
          <p:cNvPicPr/>
          <p:nvPr/>
        </p:nvPicPr>
        <p:blipFill>
          <a:blip r:embed="rId2"/>
          <a:stretch/>
        </p:blipFill>
        <p:spPr>
          <a:xfrm>
            <a:off x="348120" y="1934640"/>
            <a:ext cx="3150000" cy="2770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:fade/>
      </p:transition>
    </mc:Choice>
    <mc:Fallback xmlns:p15="http://schemas.microsoft.com/office/powerpoint/2012/main"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147</Words>
  <Application>Microsoft Office PowerPoint</Application>
  <PresentationFormat>Breitbild</PresentationFormat>
  <Paragraphs>79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DejaVu Sans</vt:lpstr>
      <vt:lpstr>Symbol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Katrin Dörder</dc:creator>
  <dc:description/>
  <cp:lastModifiedBy>Katrin Dörder</cp:lastModifiedBy>
  <cp:revision>42</cp:revision>
  <dcterms:created xsi:type="dcterms:W3CDTF">2023-04-24T06:28:36Z</dcterms:created>
  <dcterms:modified xsi:type="dcterms:W3CDTF">2023-04-26T11:29:57Z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Breitbild</vt:lpwstr>
  </property>
  <property fmtid="{D5CDD505-2E9C-101B-9397-08002B2CF9AE}" pid="3" name="Slides">
    <vt:i4>23</vt:i4>
  </property>
</Properties>
</file>